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r:id="rId1"/>
  </p:sldMasterIdLst>
  <p:notesMasterIdLst>
    <p:notesMasterId r:id="rId31"/>
  </p:notesMasterIdLst>
  <p:sldIdLst>
    <p:sldId id="256" r:id="rId2"/>
    <p:sldId id="263" r:id="rId3"/>
    <p:sldId id="284" r:id="rId4"/>
    <p:sldId id="289" r:id="rId5"/>
    <p:sldId id="290" r:id="rId6"/>
    <p:sldId id="288" r:id="rId7"/>
    <p:sldId id="269" r:id="rId8"/>
    <p:sldId id="296" r:id="rId9"/>
    <p:sldId id="297" r:id="rId10"/>
    <p:sldId id="270" r:id="rId11"/>
    <p:sldId id="291" r:id="rId12"/>
    <p:sldId id="272" r:id="rId13"/>
    <p:sldId id="292" r:id="rId14"/>
    <p:sldId id="259" r:id="rId15"/>
    <p:sldId id="299" r:id="rId16"/>
    <p:sldId id="298" r:id="rId17"/>
    <p:sldId id="294" r:id="rId18"/>
    <p:sldId id="295" r:id="rId19"/>
    <p:sldId id="302" r:id="rId20"/>
    <p:sldId id="301" r:id="rId21"/>
    <p:sldId id="306" r:id="rId22"/>
    <p:sldId id="314" r:id="rId23"/>
    <p:sldId id="313" r:id="rId24"/>
    <p:sldId id="305" r:id="rId25"/>
    <p:sldId id="307" r:id="rId26"/>
    <p:sldId id="309" r:id="rId27"/>
    <p:sldId id="312" r:id="rId28"/>
    <p:sldId id="315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9339"/>
    <p:restoredTop sz="94674"/>
  </p:normalViewPr>
  <p:slideViewPr>
    <p:cSldViewPr snapToGrid="0" snapToObjects="1">
      <p:cViewPr>
        <p:scale>
          <a:sx n="100" d="100"/>
          <a:sy n="100" d="100"/>
        </p:scale>
        <p:origin x="-544" y="-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C5C5F-BF83-664B-A047-2F0CE26B9D66}" type="datetimeFigureOut">
              <a:rPr lang="en-US" smtClean="0"/>
              <a:pPr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2476B-9B19-EF42-9E7A-E17366F977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20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210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5412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700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509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0147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967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667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162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66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433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403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623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966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259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F52A-5D04-8043-BCE0-DEF267C80B85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566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020E0-B3F2-0245-B0EE-FD4C4AF55A13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351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8A5-2693-8E43-A20F-FA419B69E903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887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F84B-39B3-2649-8CB2-67F93C70C262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51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755D1-BA95-B54C-A172-AB9967C5CF26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042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4D1E-ADA5-1E41-BE68-5910FEEE0427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743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41E4-164A-604A-9719-9B6454A765FE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884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EE8-6226-CC4F-8C61-B7B9D1852672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178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F88DD-147B-5E4D-A12C-D9CC3DBCD52C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505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D272-3BE7-3A4F-A72E-E1BAE61F7F7C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77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FE2-610F-2B45-91A0-DEFC18501600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66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2704-6B58-3442-B064-90F568C2B2DC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23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ockingteacher.com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csusm-dspace.calstate.edu/handle/10211.3/19802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ckingteacher.co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ckingteacher.co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hyperlink" Target="https://youtu.be/9_M3uw29U1U" TargetMode="External"/><Relationship Id="rId5" Type="http://schemas.openxmlformats.org/officeDocument/2006/relationships/hyperlink" Target="https://www.google.com/search?q=space+oddity+lyrics&amp;source=lnms&amp;sa=X&amp;ved=0ahUKEwia7rLCpebXAhWHxlQKHZOPCtcQ_AUICSgA&amp;biw=1172&amp;bih=705&amp;dpr=1.7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genscience.org/pe/ms-ps1-4-matter-and-its-interactions" TargetMode="External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rockingteacher.com%5Cnst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genscience.org/pe/ms-ps1-4-matter-and-its-interactions" TargetMode="External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youtu.be/GmYfjlr0GF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5" Type="http://schemas.openxmlformats.org/officeDocument/2006/relationships/hyperlink" Target="https://www.youtube.com/watch?v=73txXT21aZ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erockingteacher" TargetMode="External"/><Relationship Id="rId4" Type="http://schemas.openxmlformats.org/officeDocument/2006/relationships/hyperlink" Target="https://twitter.com/TeacherJonRox" TargetMode="External"/><Relationship Id="rId5" Type="http://schemas.openxmlformats.org/officeDocument/2006/relationships/hyperlink" Target="https://www.linkedin.com/in/jon-schwartz-9472ba9" TargetMode="External"/><Relationship Id="rId6" Type="http://schemas.openxmlformats.org/officeDocument/2006/relationships/hyperlink" Target="http://rockingteacher.com/" TargetMode="External"/><Relationship Id="rId7" Type="http://schemas.openxmlformats.org/officeDocument/2006/relationships/hyperlink" Target="mailto:jon@rockingteache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DL5M3FCvAY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corestandards.org/ELA-Literacy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176" y="-256378"/>
            <a:ext cx="11183815" cy="1729578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Teaching Science Through VAPA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6241" y="5469202"/>
            <a:ext cx="9144000" cy="77573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Jon Schwartz The </a:t>
            </a:r>
            <a:r>
              <a:rPr lang="en-US" b="1" dirty="0" err="1" smtClean="0"/>
              <a:t>Rockin</a:t>
            </a:r>
            <a:r>
              <a:rPr lang="en-US" b="1" dirty="0" smtClean="0"/>
              <a:t>’ Teacher </a:t>
            </a:r>
          </a:p>
          <a:p>
            <a:r>
              <a:rPr lang="en-US" b="1" dirty="0" smtClean="0">
                <a:hlinkClick r:id="rId2"/>
              </a:rPr>
              <a:t>http://</a:t>
            </a:r>
            <a:r>
              <a:rPr lang="en-US" b="1" dirty="0" err="1" smtClean="0">
                <a:hlinkClick r:id="rId2"/>
              </a:rPr>
              <a:t>rockingteacher.com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46047" y="1823834"/>
            <a:ext cx="7719161" cy="32102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45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7244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Theory 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275"/>
            <a:ext cx="10363200" cy="348034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 smtClean="0"/>
              <a:t>Multiple Intelligences </a:t>
            </a:r>
            <a:r>
              <a:rPr lang="en-US" dirty="0" smtClean="0"/>
              <a:t>(Gardner, 1983).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 smtClean="0"/>
              <a:t>Transfer </a:t>
            </a:r>
            <a:r>
              <a:rPr lang="en-US" b="1" dirty="0" err="1" smtClean="0"/>
              <a:t>Effect</a:t>
            </a:r>
            <a:r>
              <a:rPr lang="en-US" dirty="0" err="1" smtClean="0"/>
              <a:t>..arts</a:t>
            </a:r>
            <a:r>
              <a:rPr lang="en-US" dirty="0" smtClean="0"/>
              <a:t> integration helps students learn academic skills (</a:t>
            </a:r>
            <a:r>
              <a:rPr lang="en-US" dirty="0" err="1" smtClean="0"/>
              <a:t>Petitto</a:t>
            </a:r>
            <a:r>
              <a:rPr lang="en-US" dirty="0" smtClean="0"/>
              <a:t>, 2008).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 smtClean="0"/>
              <a:t>Collaboration</a:t>
            </a:r>
            <a:r>
              <a:rPr lang="en-US" dirty="0" smtClean="0"/>
              <a:t> is found to boost critical thinking skills </a:t>
            </a:r>
            <a:r>
              <a:rPr lang="en-US" sz="2400" dirty="0" smtClean="0"/>
              <a:t>(Gokhale,1995).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5736" y="5161637"/>
            <a:ext cx="973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loads of research in my MA </a:t>
            </a:r>
            <a:r>
              <a:rPr lang="en-US" dirty="0"/>
              <a:t>Thesis at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csusm-dspace.calstate.edu/handle/10211.3/198021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44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94" y="365125"/>
            <a:ext cx="10902696" cy="95701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/>
              <a:t>Research </a:t>
            </a:r>
            <a:r>
              <a:rPr lang="en-US" sz="3600" b="1" dirty="0" smtClean="0"/>
              <a:t>on benefits of VAPA</a:t>
            </a:r>
            <a:endParaRPr lang="en-US" sz="3600" b="1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650" y="1132339"/>
            <a:ext cx="7418750" cy="4544281"/>
          </a:xfrm>
        </p:spPr>
        <p:txBody>
          <a:bodyPr>
            <a:normAutofit fontScale="92500"/>
          </a:bodyPr>
          <a:lstStyle/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Readiness to learn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Academic achievement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Mood Regulation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Pride and Motivation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Neurological Development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Retention of Information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02300" y="1515011"/>
            <a:ext cx="5422290" cy="416160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17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156"/>
            <a:ext cx="10515600" cy="50508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971550" lvl="1" indent="-514350">
              <a:buFont typeface="Arial"/>
              <a:buAutoNum type="alphaUcPeriod"/>
            </a:pPr>
            <a:endParaRPr lang="en-US" dirty="0" smtClean="0"/>
          </a:p>
          <a:p>
            <a:pPr marL="514350" indent="-514350">
              <a:buFont typeface="Arial"/>
              <a:buAutoNum type="alphaUcPeriod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45190" y="3018537"/>
            <a:ext cx="6638509" cy="28321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7705" y="1027372"/>
            <a:ext cx="823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Why use songs to teach academics?</a:t>
            </a:r>
            <a:endParaRPr lang="en-US" sz="28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617" y="1550592"/>
            <a:ext cx="9547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They are a catchy way to remember lots of information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Singing them &amp; adding dance &amp; art  (things adults PAY to do) accesses multiple intelligences.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The CCSS tell us to!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83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518" y="534337"/>
            <a:ext cx="9944100" cy="110060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Researched Apollo 13, wrote “Apollo 13” song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49547" y="1634942"/>
            <a:ext cx="6857962" cy="37102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6978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14683" y="1794080"/>
            <a:ext cx="6842225" cy="3951473"/>
          </a:xfrm>
        </p:spPr>
      </p:pic>
      <p:sp>
        <p:nvSpPr>
          <p:cNvPr id="7" name="TextBox 6"/>
          <p:cNvSpPr txBox="1"/>
          <p:nvPr/>
        </p:nvSpPr>
        <p:spPr>
          <a:xfrm>
            <a:off x="1196715" y="477055"/>
            <a:ext cx="94802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+mj-lt"/>
              </a:rPr>
              <a:t>My refined method: (See on Website) 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All original material designed to teach Gr. 5 CCSS Science Standards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75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2844800" cy="1325563"/>
          </a:xfrm>
        </p:spPr>
        <p:txBody>
          <a:bodyPr/>
          <a:lstStyle/>
          <a:p>
            <a:r>
              <a:rPr lang="en-US" dirty="0" smtClean="0"/>
              <a:t>Apollo 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90688"/>
            <a:ext cx="10515600" cy="4351338"/>
          </a:xfrm>
        </p:spPr>
        <p:txBody>
          <a:bodyPr wrap="square"/>
          <a:lstStyle/>
          <a:p>
            <a:pPr>
              <a:spcAft>
                <a:spcPts val="600"/>
              </a:spcAft>
              <a:buNone/>
            </a:pPr>
            <a:r>
              <a:rPr lang="en-US" dirty="0" smtClean="0"/>
              <a:t>It’s a far out ferry, it’s a </a:t>
            </a:r>
            <a:r>
              <a:rPr lang="en-US" dirty="0" err="1" smtClean="0"/>
              <a:t>souped</a:t>
            </a:r>
            <a:r>
              <a:rPr lang="en-US" dirty="0" smtClean="0"/>
              <a:t>-up plane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Cosmic cowboys on a space-bound train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Liquid filled fuel tanks, pushing 60 tons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A quarter-million miles from the 3</a:t>
            </a:r>
            <a:r>
              <a:rPr lang="en-US" baseline="30000" dirty="0" smtClean="0"/>
              <a:t>rd</a:t>
            </a:r>
            <a:r>
              <a:rPr lang="en-US" dirty="0" smtClean="0"/>
              <a:t> stone from the sun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The seventh manned mission flying to the moon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Sent to see a crater in a </a:t>
            </a:r>
            <a:r>
              <a:rPr lang="en-US" dirty="0" err="1" smtClean="0"/>
              <a:t>rocketship</a:t>
            </a:r>
            <a:r>
              <a:rPr lang="en-US" dirty="0" smtClean="0"/>
              <a:t> cocoon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13600" y="774700"/>
            <a:ext cx="4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Jon Schwartz </a:t>
            </a:r>
            <a:r>
              <a:rPr lang="en-US" dirty="0" smtClean="0">
                <a:hlinkClick r:id="rId2"/>
              </a:rPr>
              <a:t>www.rockingteacher.com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5295900" cy="1325563"/>
          </a:xfrm>
        </p:spPr>
        <p:txBody>
          <a:bodyPr/>
          <a:lstStyle/>
          <a:p>
            <a:r>
              <a:rPr lang="en-US" dirty="0" smtClean="0"/>
              <a:t>Apollo 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90688"/>
            <a:ext cx="10515600" cy="4351338"/>
          </a:xfrm>
        </p:spPr>
        <p:txBody>
          <a:bodyPr wrap="square"/>
          <a:lstStyle/>
          <a:p>
            <a:pPr>
              <a:spcAft>
                <a:spcPts val="600"/>
              </a:spcAft>
              <a:buNone/>
            </a:pPr>
            <a:r>
              <a:rPr lang="en-US" i="1" dirty="0" smtClean="0"/>
              <a:t>Houston there’s a problem, we just heard a rumble</a:t>
            </a:r>
            <a:endParaRPr lang="en-US" dirty="0" smtClean="0"/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Quick, check the voltage, and button up the tunnel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A jolt rocked the sensor, the temperatures unstable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Check the cabin pressure, and fasten up the cables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Science and robotics and the latest aeronautics  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Helped them fix the problem with everybody watching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61200" y="787400"/>
            <a:ext cx="490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Jon Schwartz </a:t>
            </a:r>
            <a:r>
              <a:rPr lang="en-US" dirty="0" smtClean="0">
                <a:hlinkClick r:id="rId2"/>
              </a:rPr>
              <a:t>www.rockingteacher.com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376900"/>
            <a:ext cx="948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You Can </a:t>
            </a:r>
            <a:r>
              <a:rPr lang="en-US" sz="3200" b="1" dirty="0">
                <a:latin typeface="+mj-lt"/>
              </a:rPr>
              <a:t>D</a:t>
            </a:r>
            <a:r>
              <a:rPr lang="en-US" sz="3200" b="1" dirty="0" smtClean="0">
                <a:latin typeface="+mj-lt"/>
              </a:rPr>
              <a:t>o </a:t>
            </a:r>
            <a:r>
              <a:rPr lang="en-US" sz="3200" b="1" dirty="0">
                <a:latin typeface="+mj-lt"/>
              </a:rPr>
              <a:t>T</a:t>
            </a:r>
            <a:r>
              <a:rPr lang="en-US" sz="3200" b="1" dirty="0" smtClean="0">
                <a:latin typeface="+mj-lt"/>
              </a:rPr>
              <a:t>his! *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2308218"/>
            <a:ext cx="10515600" cy="27329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b="1" dirty="0" smtClean="0"/>
              <a:t>Gravity</a:t>
            </a:r>
            <a:r>
              <a:rPr lang="is-IS" sz="1600" dirty="0" smtClean="0"/>
              <a:t>…..</a:t>
            </a:r>
            <a:r>
              <a:rPr lang="en-US" sz="1600" i="1" dirty="0" smtClean="0"/>
              <a:t>5-PS2-1 </a:t>
            </a:r>
            <a:r>
              <a:rPr lang="en-US" sz="1600" i="1" dirty="0"/>
              <a:t>Motion and Stability: Forces and Interactions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/>
              <a:t>Plan and carry out tests to meet constraints of materials, time, and cost</a:t>
            </a:r>
            <a:r>
              <a:rPr lang="is-IS" sz="1600" dirty="0" smtClean="0"/>
              <a:t>…..</a:t>
            </a:r>
            <a:r>
              <a:rPr lang="en-US" sz="1600" i="1" dirty="0" smtClean="0"/>
              <a:t>3-5-ETS1 </a:t>
            </a:r>
            <a:r>
              <a:rPr lang="en-US" sz="1600" i="1" dirty="0"/>
              <a:t>Engineering </a:t>
            </a:r>
            <a:r>
              <a:rPr lang="en-US" sz="1600" i="1" dirty="0" smtClean="0"/>
              <a:t>Design</a:t>
            </a:r>
          </a:p>
          <a:p>
            <a:pPr fontAlgn="t">
              <a:lnSpc>
                <a:spcPct val="150000"/>
              </a:lnSpc>
            </a:pPr>
            <a:r>
              <a:rPr lang="en-US" sz="1600" b="1" dirty="0"/>
              <a:t>Energy in animals’ food is used for body </a:t>
            </a:r>
            <a:r>
              <a:rPr lang="en-US" sz="1600" b="1" dirty="0" smtClean="0"/>
              <a:t>repair</a:t>
            </a:r>
            <a:r>
              <a:rPr lang="is-IS" sz="1600" dirty="0" smtClean="0"/>
              <a:t>…..</a:t>
            </a:r>
            <a:r>
              <a:rPr lang="en-US" sz="1600" i="1" dirty="0" smtClean="0"/>
              <a:t>PS3.D</a:t>
            </a:r>
            <a:r>
              <a:rPr lang="en-US" sz="1600" i="1" dirty="0"/>
              <a:t>: Energy in Chemical Processes and Everyday Life</a:t>
            </a:r>
          </a:p>
          <a:p>
            <a:endParaRPr lang="en-US" sz="18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275229" y="4279900"/>
            <a:ext cx="934570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2. Find a song that has SOME references to the standards that will help you </a:t>
            </a:r>
            <a:r>
              <a:rPr lang="en-US" sz="2400" b="1" u="sng" dirty="0" smtClean="0"/>
              <a:t>SUPPLEMENT</a:t>
            </a:r>
            <a:r>
              <a:rPr lang="en-US" sz="2400" dirty="0" smtClean="0"/>
              <a:t> your teaching of the subject.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1643" y="1537883"/>
            <a:ext cx="808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Find some NGSS standards you want to teach.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514608" y="556476"/>
            <a:ext cx="578280" cy="591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33682" y="594410"/>
            <a:ext cx="508376" cy="520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0195" y="1694341"/>
            <a:ext cx="6082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https://</a:t>
            </a:r>
            <a:r>
              <a:rPr lang="en-US" sz="1000" dirty="0" err="1">
                <a:solidFill>
                  <a:schemeClr val="accent5"/>
                </a:solidFill>
              </a:rPr>
              <a:t>www.nextgenscience.org</a:t>
            </a:r>
            <a:r>
              <a:rPr lang="en-US" sz="1000" dirty="0">
                <a:solidFill>
                  <a:schemeClr val="accent5"/>
                </a:solidFill>
              </a:rPr>
              <a:t>/search-standards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31710" y="1743978"/>
            <a:ext cx="6938717" cy="5329921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1700" dirty="0" smtClean="0"/>
              <a:t>Ground </a:t>
            </a:r>
            <a:r>
              <a:rPr lang="en-US" sz="1700" dirty="0"/>
              <a:t>Control to Major Tom</a:t>
            </a:r>
            <a:br>
              <a:rPr lang="en-US" sz="1700" dirty="0"/>
            </a:br>
            <a:r>
              <a:rPr lang="en-US" sz="1700" dirty="0"/>
              <a:t>Take your protein </a:t>
            </a:r>
            <a:r>
              <a:rPr lang="en-US" sz="1700" dirty="0" smtClean="0"/>
              <a:t>pills, </a:t>
            </a:r>
            <a:r>
              <a:rPr lang="en-US" sz="1700" dirty="0"/>
              <a:t>put your helmet </a:t>
            </a:r>
            <a:r>
              <a:rPr lang="en-US" sz="1700" dirty="0" smtClean="0"/>
              <a:t>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700" i="1" dirty="0" smtClean="0"/>
              <a:t>(</a:t>
            </a:r>
            <a:r>
              <a:rPr lang="en-US" sz="1700" b="1" i="1" dirty="0"/>
              <a:t>Energy in </a:t>
            </a:r>
            <a:r>
              <a:rPr lang="en-US" sz="1700" b="1" i="1" dirty="0" smtClean="0"/>
              <a:t>food </a:t>
            </a:r>
            <a:r>
              <a:rPr lang="en-US" sz="1700" b="1" i="1" dirty="0"/>
              <a:t>is used for body </a:t>
            </a:r>
            <a:r>
              <a:rPr lang="en-US" sz="1700" b="1" i="1" dirty="0" smtClean="0"/>
              <a:t>repair)</a:t>
            </a:r>
            <a:endParaRPr lang="en-US" sz="1800" i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1700" dirty="0" smtClean="0"/>
              <a:t>"</a:t>
            </a:r>
            <a:r>
              <a:rPr lang="en-US" sz="1700" dirty="0"/>
              <a:t>This is Major Tom to Ground Control</a:t>
            </a:r>
            <a:br>
              <a:rPr lang="en-US" sz="1700" dirty="0"/>
            </a:br>
            <a:r>
              <a:rPr lang="en-US" sz="1700" dirty="0"/>
              <a:t>I'm stepping through the door</a:t>
            </a:r>
            <a:br>
              <a:rPr lang="en-US" sz="1700" dirty="0"/>
            </a:br>
            <a:r>
              <a:rPr lang="en-US" sz="1700" dirty="0"/>
              <a:t>And I'm floating in a most peculiar </a:t>
            </a:r>
            <a:r>
              <a:rPr lang="en-US" sz="1700" dirty="0" smtClean="0"/>
              <a:t>way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800" b="1" i="1" dirty="0" smtClean="0"/>
              <a:t>(Gravity)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78272" y="2060646"/>
            <a:ext cx="1665428" cy="1665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8702" y="1743978"/>
            <a:ext cx="46101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Ground </a:t>
            </a:r>
            <a:r>
              <a:rPr lang="en-US" dirty="0">
                <a:latin typeface="+mj-lt"/>
              </a:rPr>
              <a:t>Control to Major Tom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Your circuit's dead,</a:t>
            </a:r>
            <a:r>
              <a:rPr lang="en-US" dirty="0" smtClean="0">
                <a:latin typeface="+mj-lt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there's </a:t>
            </a:r>
            <a:r>
              <a:rPr lang="en-US" dirty="0">
                <a:latin typeface="+mj-lt"/>
              </a:rPr>
              <a:t>something </a:t>
            </a:r>
            <a:r>
              <a:rPr lang="en-US" dirty="0" smtClean="0">
                <a:latin typeface="+mj-lt"/>
              </a:rPr>
              <a:t>wrong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Can you hear me major Tom?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48702" y="4421211"/>
            <a:ext cx="481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(Plan </a:t>
            </a:r>
            <a:r>
              <a:rPr lang="en-US" b="1" dirty="0"/>
              <a:t>and carry out tests to </a:t>
            </a:r>
            <a:r>
              <a:rPr lang="en-US" b="1" dirty="0" smtClean="0"/>
              <a:t>meet</a:t>
            </a:r>
          </a:p>
          <a:p>
            <a:r>
              <a:rPr lang="en-US" b="1" dirty="0" smtClean="0"/>
              <a:t>constraints </a:t>
            </a:r>
            <a:r>
              <a:rPr lang="en-US" b="1" dirty="0"/>
              <a:t>of materials, time, and </a:t>
            </a:r>
            <a:r>
              <a:rPr lang="en-US" b="1" dirty="0" smtClean="0"/>
              <a:t>cost)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01069" y="1162722"/>
            <a:ext cx="4652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Video with lyrics 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youtu.be/9_M3uw29U1U  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577379" y="654891"/>
            <a:ext cx="886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Use David Bowie’s “Space Oddity” to Teach 5</a:t>
            </a:r>
            <a:r>
              <a:rPr lang="en-US" sz="2800" b="1" baseline="30000" dirty="0" smtClean="0">
                <a:latin typeface="+mj-lt"/>
              </a:rPr>
              <a:t>th</a:t>
            </a:r>
            <a:r>
              <a:rPr lang="en-US" sz="2800" b="1" dirty="0" smtClean="0">
                <a:latin typeface="+mj-lt"/>
              </a:rPr>
              <a:t> Grade NGSS</a:t>
            </a:r>
            <a:endParaRPr lang="en-US" sz="28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668" y="5697122"/>
            <a:ext cx="1160675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Full </a:t>
            </a:r>
            <a:r>
              <a:rPr lang="en-US" sz="1100" dirty="0" smtClean="0"/>
              <a:t>lyrics</a:t>
            </a:r>
          </a:p>
          <a:p>
            <a:pPr algn="ctr"/>
            <a:r>
              <a:rPr lang="en-US" sz="800" dirty="0" smtClean="0">
                <a:hlinkClick r:id="rId5"/>
              </a:rPr>
              <a:t>https</a:t>
            </a:r>
            <a:r>
              <a:rPr lang="en-US" sz="800" dirty="0">
                <a:hlinkClick r:id="rId5"/>
              </a:rPr>
              <a:t>://</a:t>
            </a:r>
            <a:r>
              <a:rPr lang="en-US" sz="800" dirty="0" smtClean="0">
                <a:hlinkClick r:id="rId5"/>
              </a:rPr>
              <a:t>www.google.com/search?q=space+oddity+lyrics&amp;source=lnms&amp;sa=X&amp;ved=0ahUKEwia7rLCpebXAhWHxlQKHZOPCtcQ_AUICSgA&amp;biw=1172&amp;bih=705&amp;dpr=1.75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94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Find a standard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900443" y="1694340"/>
            <a:ext cx="808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Find some NGSS standards you want to teach.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689100" y="2551836"/>
            <a:ext cx="8737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MS-PS1-4</a:t>
            </a:r>
            <a:r>
              <a:rPr lang="en-US" sz="2400" b="1" dirty="0" smtClean="0"/>
              <a:t>.  </a:t>
            </a:r>
            <a:r>
              <a:rPr lang="en-US" sz="2400" i="1" dirty="0" smtClean="0"/>
              <a:t>Develop </a:t>
            </a:r>
            <a:r>
              <a:rPr lang="en-US" sz="2400" i="1" dirty="0" smtClean="0"/>
              <a:t>a model that predicts and describes changes in particle motion, temperature, and state of a pure substance when thermal energy is added or removed</a:t>
            </a:r>
            <a:r>
              <a:rPr lang="en-US" sz="2400" i="1" dirty="0" smtClean="0"/>
              <a:t>.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The changes of state that occur with variations in temperature or pressure can be described and predicted using these models of matter</a:t>
            </a:r>
            <a:r>
              <a:rPr lang="en-US" sz="2400" i="1" dirty="0" smtClean="0"/>
              <a:t>.</a:t>
            </a:r>
          </a:p>
          <a:p>
            <a:endParaRPr lang="en-US" sz="1600" dirty="0" smtClean="0">
              <a:hlinkClick r:id="rId3"/>
            </a:endParaRPr>
          </a:p>
          <a:p>
            <a:r>
              <a:rPr lang="en-US" sz="1600" dirty="0" smtClean="0">
                <a:hlinkClick r:id="rId3"/>
              </a:rPr>
              <a:t>https</a:t>
            </a:r>
            <a:r>
              <a:rPr lang="en-US" sz="1600" dirty="0" smtClean="0">
                <a:hlinkClick r:id="rId3"/>
              </a:rPr>
              <a:t>://www.nextgenscience.org/pe/ms-ps1-4-matter-and-its-interactions </a:t>
            </a:r>
            <a:endParaRPr lang="en-US" sz="1600" dirty="0"/>
          </a:p>
        </p:txBody>
      </p:sp>
      <p:pic>
        <p:nvPicPr>
          <p:cNvPr id="12" name="Picture 11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27886"/>
            <a:ext cx="876473" cy="8962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4" y="365126"/>
            <a:ext cx="10602191" cy="10887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Teaching Science Through VAPA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494" y="1291209"/>
            <a:ext cx="10515600" cy="470001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Introduce &amp; define topic   Go to </a:t>
            </a:r>
            <a:r>
              <a:rPr lang="en-US" sz="1800" dirty="0" err="1" smtClean="0">
                <a:hlinkClick r:id="rId3" action="ppaction://hlinkfile"/>
              </a:rPr>
              <a:t>rockingteacher.com/nsta</a:t>
            </a:r>
            <a:r>
              <a:rPr lang="en-US" sz="1800" dirty="0" smtClean="0">
                <a:hlinkClick r:id="rId3" action="ppaction://hlinkfile"/>
              </a:rPr>
              <a:t> </a:t>
            </a:r>
            <a:endParaRPr lang="en-US" sz="18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Materials for teachers so you can use the arts to teach academics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What you need (and don’t need!) to integrate the arts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Origins of my method (discuss what we saw, too, </a:t>
            </a:r>
            <a:r>
              <a:rPr lang="en-US" sz="1800" dirty="0" err="1" smtClean="0"/>
              <a:t>inc.</a:t>
            </a:r>
            <a:r>
              <a:rPr lang="en-US" sz="1800" dirty="0" smtClean="0"/>
              <a:t> </a:t>
            </a:r>
            <a:r>
              <a:rPr lang="en-US" sz="1800" dirty="0" err="1" smtClean="0"/>
              <a:t>collab</a:t>
            </a:r>
            <a:r>
              <a:rPr lang="en-US" sz="1800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Theory and research supporting VAPA, video testimony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New VAPA recipe (materials and methods)</a:t>
            </a:r>
            <a:endParaRPr lang="en-US" sz="18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How you can do it in your classroom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Free Books and CD’s for some lucky folks!</a:t>
            </a:r>
            <a:endParaRPr lang="en-US" sz="18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Questions, How to Contact, Closure</a:t>
            </a:r>
            <a:r>
              <a:rPr lang="en-US" sz="1800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5991225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 smtClean="0"/>
              <a:t>NSTA </a:t>
            </a:r>
            <a:r>
              <a:rPr lang="en-US" dirty="0" smtClean="0"/>
              <a:t>2017Schwartz  </a:t>
            </a:r>
            <a:r>
              <a:rPr lang="en-US" dirty="0" smtClean="0"/>
              <a:t>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28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52AE8776-DA94-A246-B1C3-FAE1E428FE5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Find a song </a:t>
            </a:r>
            <a:r>
              <a:rPr lang="en-US" sz="3200" b="1" u="sng" dirty="0" smtClean="0">
                <a:latin typeface="+mj-lt"/>
              </a:rPr>
              <a:t>related</a:t>
            </a:r>
            <a:r>
              <a:rPr lang="en-US" sz="3200" b="1" dirty="0" smtClean="0">
                <a:latin typeface="+mj-lt"/>
              </a:rPr>
              <a:t> to that standard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846728" y="1625600"/>
            <a:ext cx="77036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2. Find a song that has SOME references to the standards that will help you </a:t>
            </a:r>
            <a:r>
              <a:rPr lang="en-US" sz="2400" b="1" u="sng" dirty="0" smtClean="0"/>
              <a:t>SUPPLEMENT</a:t>
            </a:r>
            <a:r>
              <a:rPr lang="en-US" sz="2400" dirty="0" smtClean="0"/>
              <a:t> your teaching of the subject.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689100" y="3213100"/>
            <a:ext cx="4356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MS-PS1-4</a:t>
            </a:r>
            <a:r>
              <a:rPr lang="en-US" sz="2400" b="1" dirty="0" smtClean="0"/>
              <a:t>. “</a:t>
            </a:r>
            <a:r>
              <a:rPr lang="en-US" sz="2400" i="1" dirty="0" smtClean="0"/>
              <a:t>changes </a:t>
            </a:r>
            <a:r>
              <a:rPr lang="en-US" sz="2400" i="1" dirty="0" smtClean="0"/>
              <a:t>in particle motion, temperature, and state of a pure substance when thermal energy is added or removed</a:t>
            </a:r>
            <a:r>
              <a:rPr lang="en-US" sz="2400" i="1" dirty="0" smtClean="0"/>
              <a:t>.</a:t>
            </a:r>
          </a:p>
          <a:p>
            <a:endParaRPr lang="en-US" sz="1600" dirty="0" smtClean="0">
              <a:hlinkClick r:id="rId3"/>
            </a:endParaRPr>
          </a:p>
        </p:txBody>
      </p:sp>
      <p:pic>
        <p:nvPicPr>
          <p:cNvPr id="21" name="Picture 20" descr="how-steam-engine-work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0" y="2833251"/>
            <a:ext cx="4631051" cy="29083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6492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The Monkey and the Engineer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320800" y="1555234"/>
            <a:ext cx="862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The Monkey and the Engineer </a:t>
            </a:r>
            <a:r>
              <a:rPr lang="en-US" dirty="0" smtClean="0"/>
              <a:t>by Jesse Fuller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0700" y="2286000"/>
            <a:ext cx="9753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Once upon a time there was an engineer.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Drove a locomotive both far and near.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Accompanied by a monkey that would sit on a stool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Watching everything the engineer would </a:t>
            </a:r>
            <a:r>
              <a:rPr lang="en-US" sz="2400" dirty="0" smtClean="0"/>
              <a:t>do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Big locomotive right on time, big locomotive coming down the line.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Big locomotive No. 99, left the engineer with a worried mind. 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Use song to lean the subject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92728" y="1361460"/>
            <a:ext cx="8999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2. Do guided internet research on the topic to teach the subject matter.</a:t>
            </a:r>
            <a:endParaRPr lang="en-US" sz="2400" dirty="0"/>
          </a:p>
        </p:txBody>
      </p:sp>
      <p:pic>
        <p:nvPicPr>
          <p:cNvPr id="9" name="Picture 8" descr="Screen Shot 2017-12-01 at 10.25.1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2324100"/>
            <a:ext cx="5365750" cy="3218168"/>
          </a:xfrm>
          <a:prstGeom prst="rect">
            <a:avLst/>
          </a:prstGeom>
        </p:spPr>
      </p:pic>
      <p:pic>
        <p:nvPicPr>
          <p:cNvPr id="11" name="Picture 10" descr="guided-internet-resear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1" y="2324100"/>
            <a:ext cx="4359098" cy="321816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9252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Read and sing the song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846728" y="1482923"/>
            <a:ext cx="85799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3</a:t>
            </a:r>
            <a:r>
              <a:rPr lang="en-US" sz="2400" dirty="0" smtClean="0"/>
              <a:t>. Give them the song and have them practice it at different speeds</a:t>
            </a:r>
            <a:endParaRPr lang="en-US" sz="2400" dirty="0"/>
          </a:p>
        </p:txBody>
      </p:sp>
      <p:pic>
        <p:nvPicPr>
          <p:cNvPr id="6" name="Picture 5" descr="Screen Shot 2017-12-01 at 10.10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52" y="2590800"/>
            <a:ext cx="4552403" cy="2724150"/>
          </a:xfrm>
          <a:prstGeom prst="rect">
            <a:avLst/>
          </a:prstGeom>
        </p:spPr>
      </p:pic>
      <p:pic>
        <p:nvPicPr>
          <p:cNvPr id="8" name="Picture 7" descr="Screen Shot 2017-12-01 at 10.13.4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913" y="2590800"/>
            <a:ext cx="3888590" cy="27241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Find images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98425" y="1862435"/>
            <a:ext cx="808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</a:t>
            </a:r>
            <a:r>
              <a:rPr lang="en-US" sz="2400" dirty="0" smtClean="0"/>
              <a:t>.</a:t>
            </a:r>
            <a:r>
              <a:rPr lang="en-US" sz="2400" dirty="0" smtClean="0"/>
              <a:t> Find imagery in song that relates to the standard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4600" y="21560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6" name="Picture 15" descr="erielo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25" y="2854472"/>
            <a:ext cx="5346700" cy="2828777"/>
          </a:xfrm>
          <a:prstGeom prst="rect">
            <a:avLst/>
          </a:prstGeom>
        </p:spPr>
      </p:pic>
      <p:pic>
        <p:nvPicPr>
          <p:cNvPr id="17" name="Picture 16" descr="MAG-CPtrain-dan-sczes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25" y="2854472"/>
            <a:ext cx="4243166" cy="282877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98425" y="5715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Connect images to standard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4600" y="21560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98425" y="1631602"/>
            <a:ext cx="808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5.</a:t>
            </a:r>
            <a:r>
              <a:rPr lang="en-US" sz="2400" dirty="0" smtClean="0"/>
              <a:t> Explain how the imagery relates to the standard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5390" y="2324100"/>
            <a:ext cx="9084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2400" i="1" dirty="0" smtClean="0"/>
              <a:t>“When the solid coal is burned, it </a:t>
            </a:r>
            <a:r>
              <a:rPr lang="en-US" sz="2400" i="1" dirty="0" smtClean="0"/>
              <a:t>converts the water into a gas called steam, which pushes the pistons that makes the wheels turn”</a:t>
            </a:r>
            <a:endParaRPr lang="en-US" sz="2400" i="1" dirty="0" smtClean="0"/>
          </a:p>
        </p:txBody>
      </p:sp>
      <p:pic>
        <p:nvPicPr>
          <p:cNvPr id="10" name="Picture 9" descr="614f99522a203a1f6edc81d047b1b50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3421797"/>
            <a:ext cx="3867150" cy="2261239"/>
          </a:xfrm>
          <a:prstGeom prst="rect">
            <a:avLst/>
          </a:prstGeom>
        </p:spPr>
      </p:pic>
      <p:pic>
        <p:nvPicPr>
          <p:cNvPr id="13" name="Picture 12" descr="Screen Shot 2017-12-01 at 9.04.5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534" y="3421797"/>
            <a:ext cx="3885509" cy="22612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9044" y="5683036"/>
            <a:ext cx="779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</a:t>
            </a:r>
            <a:r>
              <a:rPr lang="en-US" sz="1600" dirty="0" smtClean="0">
                <a:hlinkClick r:id="rId5"/>
              </a:rPr>
              <a:t>ttps://</a:t>
            </a:r>
            <a:r>
              <a:rPr lang="en-US" sz="1600" dirty="0" err="1" smtClean="0">
                <a:hlinkClick r:id="rId5"/>
              </a:rPr>
              <a:t>www.youtube.com/watch?v</a:t>
            </a:r>
            <a:r>
              <a:rPr lang="en-US" sz="1600" dirty="0" smtClean="0">
                <a:hlinkClick r:id="rId5"/>
              </a:rPr>
              <a:t>=73txXT21aZU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98424" y="4064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Make song related art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4600" y="21560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0" y="1361460"/>
            <a:ext cx="1087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6.</a:t>
            </a:r>
            <a:r>
              <a:rPr lang="en-US" sz="2400" dirty="0" smtClean="0"/>
              <a:t> Display an image from LCD projector onto whiteboard, trace, students follow</a:t>
            </a:r>
          </a:p>
        </p:txBody>
      </p:sp>
      <p:pic>
        <p:nvPicPr>
          <p:cNvPr id="18" name="Picture 17" descr="song-related-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24" y="2309167"/>
            <a:ext cx="9909218" cy="347110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0149" y="4191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Dance moves for the song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4600" y="21560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76224" y="1400769"/>
            <a:ext cx="944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6.</a:t>
            </a:r>
            <a:r>
              <a:rPr lang="en-US" sz="2400" dirty="0" smtClean="0"/>
              <a:t> Help kids make up dance moves for song related to the meaning. </a:t>
            </a:r>
          </a:p>
        </p:txBody>
      </p:sp>
      <p:pic>
        <p:nvPicPr>
          <p:cNvPr id="11" name="Picture 10" descr="rox.cl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2142423"/>
            <a:ext cx="6519724" cy="368364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0149" y="419100"/>
            <a:ext cx="948025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Make a CD of them singing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4600" y="21560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76224" y="1400769"/>
            <a:ext cx="944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7</a:t>
            </a:r>
            <a:r>
              <a:rPr lang="en-US" sz="2400" dirty="0" smtClean="0"/>
              <a:t>.</a:t>
            </a:r>
            <a:r>
              <a:rPr lang="en-US" sz="2400" dirty="0" smtClean="0"/>
              <a:t> Record them singing on your phone and make CD’s for the kids</a:t>
            </a:r>
          </a:p>
        </p:txBody>
      </p:sp>
      <p:pic>
        <p:nvPicPr>
          <p:cNvPr id="9" name="Picture 8" descr="IMG_1699.JPG"/>
          <p:cNvPicPr>
            <a:picLocks noChangeAspect="1"/>
          </p:cNvPicPr>
          <p:nvPr/>
        </p:nvPicPr>
        <p:blipFill>
          <a:blip r:embed="rId3">
            <a:lum contrast="-5000"/>
          </a:blip>
          <a:stretch>
            <a:fillRect/>
          </a:stretch>
        </p:blipFill>
        <p:spPr>
          <a:xfrm>
            <a:off x="3227416" y="2023687"/>
            <a:ext cx="5141884" cy="38564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 Schwartz’s </a:t>
            </a:r>
            <a:r>
              <a:rPr lang="en-US" dirty="0" err="1" smtClean="0"/>
              <a:t>Rockin</a:t>
            </a:r>
            <a:r>
              <a:rPr lang="en-US" dirty="0" smtClean="0"/>
              <a:t>’ Teacher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any questions or more </a:t>
            </a:r>
            <a:r>
              <a:rPr lang="en-US" dirty="0">
                <a:solidFill>
                  <a:schemeClr val="tx1"/>
                </a:solidFill>
              </a:rPr>
              <a:t>information, email or call me, and please follow me on: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Facebook  </a:t>
            </a:r>
            <a:r>
              <a:rPr lang="en-US" u="sng" dirty="0">
                <a:solidFill>
                  <a:schemeClr val="tx1"/>
                </a:solidFill>
                <a:hlinkClick r:id="rId3"/>
              </a:rPr>
              <a:t>https://www.facebook.com/therockingteacher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Twitter </a:t>
            </a:r>
            <a:r>
              <a:rPr lang="en-US" u="sng" dirty="0">
                <a:solidFill>
                  <a:schemeClr val="tx1"/>
                </a:solidFill>
                <a:hlinkClick r:id="rId4"/>
              </a:rPr>
              <a:t>https://twitter.com/TeacherJonRox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LinkedIn </a:t>
            </a:r>
            <a:r>
              <a:rPr lang="en-US" u="sng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u="sng" dirty="0" smtClean="0">
                <a:solidFill>
                  <a:schemeClr val="tx1"/>
                </a:solidFill>
                <a:hlinkClick r:id="rId5"/>
              </a:rPr>
              <a:t>www.linkedin.com/in/jon-schwartz-9472ba9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Thanks so much again for </a:t>
            </a:r>
            <a:r>
              <a:rPr lang="en-US" dirty="0" smtClean="0">
                <a:solidFill>
                  <a:schemeClr val="tx1"/>
                </a:solidFill>
              </a:rPr>
              <a:t>attending!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tabLst>
                <a:tab pos="4568825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Jon </a:t>
            </a:r>
            <a:r>
              <a:rPr lang="en-US" dirty="0">
                <a:solidFill>
                  <a:schemeClr val="tx1"/>
                </a:solidFill>
              </a:rPr>
              <a:t>Schwartz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u="sng" dirty="0" smtClean="0">
                <a:solidFill>
                  <a:schemeClr val="tx1"/>
                </a:solidFill>
                <a:hlinkClick r:id="rId6"/>
              </a:rPr>
              <a:t>http</a:t>
            </a:r>
            <a:r>
              <a:rPr lang="en-US" u="sng" dirty="0">
                <a:solidFill>
                  <a:schemeClr val="tx1"/>
                </a:solidFill>
                <a:hlinkClick r:id="rId6"/>
              </a:rPr>
              <a:t>://rockingteacher.com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u="sng" dirty="0" smtClean="0">
                <a:solidFill>
                  <a:schemeClr val="tx1"/>
                </a:solidFill>
                <a:hlinkClick r:id="rId7"/>
              </a:rPr>
              <a:t>jon@rockingteacher.com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760-712-7778</a:t>
            </a:r>
            <a:endParaRPr lang="en-US" dirty="0">
              <a:solidFill>
                <a:schemeClr val="tx1"/>
              </a:solidFill>
            </a:endParaRPr>
          </a:p>
          <a:p>
            <a:pPr marL="0" lvl="1" indent="0">
              <a:spcBef>
                <a:spcPts val="1000"/>
              </a:spcBef>
              <a:buNone/>
              <a:tabLst>
                <a:tab pos="10048875" algn="r"/>
              </a:tabLst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86940" y="1010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53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5640"/>
            <a:ext cx="10515600" cy="76103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Definition of Arts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1238"/>
            <a:ext cx="5142402" cy="4325112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r>
              <a:rPr lang="en-US" sz="3200" dirty="0" smtClean="0">
                <a:sym typeface="Wingdings"/>
              </a:rPr>
              <a:t>Arts integration is t</a:t>
            </a:r>
            <a:r>
              <a:rPr lang="en-US" sz="3200" dirty="0" smtClean="0"/>
              <a:t>eaching academics through singing, music, dance, and visual art.</a:t>
            </a:r>
          </a:p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endParaRPr lang="en-US" dirty="0" smtClean="0"/>
          </a:p>
          <a:p>
            <a:pPr lvl="1">
              <a:lnSpc>
                <a:spcPct val="160000"/>
              </a:lnSpc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99836" y="2206418"/>
            <a:ext cx="4466315" cy="25173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03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02191" cy="159430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Arts integration: </a:t>
            </a:r>
            <a:r>
              <a:rPr lang="en-US" sz="3600" b="1" dirty="0"/>
              <a:t>W</a:t>
            </a:r>
            <a:r>
              <a:rPr lang="en-US" sz="3600" b="1" dirty="0" smtClean="0"/>
              <a:t>hat you DON’T need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203344"/>
            <a:ext cx="6130159" cy="3505666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Special musical or arts training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Fancy materials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Money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93633" y="2049653"/>
            <a:ext cx="5167264" cy="381304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78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4" y="270532"/>
            <a:ext cx="10602191" cy="159430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Arts integration: </a:t>
            </a:r>
            <a:r>
              <a:rPr lang="en-US" sz="3600" b="1" dirty="0"/>
              <a:t>W</a:t>
            </a:r>
            <a:r>
              <a:rPr lang="en-US" sz="3600" b="1" dirty="0" smtClean="0"/>
              <a:t>hat you DO need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851" y="1864836"/>
            <a:ext cx="6976240" cy="4370426"/>
          </a:xfrm>
        </p:spPr>
        <p:txBody>
          <a:bodyPr>
            <a:normAutofit fontScale="92500"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Be OK with you &amp; kids taking risks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Allow students to take the lead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Trust the process &amp; research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See results w/o test scores</a:t>
            </a:r>
            <a:endParaRPr lang="en-US" dirty="0"/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Align to standards to get admin &amp; parent buy 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80760" y="2326747"/>
            <a:ext cx="4824985" cy="272074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90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561109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How I stumbled upon VAPA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790" y="1322140"/>
            <a:ext cx="10515600" cy="48382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dirty="0" smtClean="0"/>
              <a:t>             My 2012 Class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ELL &amp; non-English speakers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Kids reading K-4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pecial needs students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GATE students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“Girl From Japan”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>
                <a:hlinkClick r:id="rId3"/>
              </a:rPr>
              <a:t>https://www.youtube.com/watch?v=bDL5M3FCvAY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84393" y="2305644"/>
            <a:ext cx="5101366" cy="28712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94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032" y="630301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Our Recipe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32" y="1941242"/>
            <a:ext cx="10515600" cy="44151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endParaRPr lang="en-US" sz="1600" dirty="0" smtClean="0"/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“</a:t>
            </a:r>
            <a:r>
              <a:rPr lang="en-US" b="1" i="1" dirty="0" smtClean="0"/>
              <a:t>The </a:t>
            </a:r>
            <a:r>
              <a:rPr lang="en-US" b="1" i="1" dirty="0"/>
              <a:t>Common Core asks students to read stories and literature, as well as more complex texts that provide facts and background knowledge in areas such as science and social studies</a:t>
            </a:r>
            <a:r>
              <a:rPr lang="en-US" dirty="0"/>
              <a:t>.” –CCSS </a:t>
            </a:r>
            <a:r>
              <a:rPr lang="en-US" sz="1400" dirty="0">
                <a:hlinkClick r:id="rId3"/>
              </a:rPr>
              <a:t>http://www.corestandards.org/ELA-Literacy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Dance Moves help kids learn kinesthetically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Art related to song develops fine motor skills and helps visual learners.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Singing and music reaches auditory learners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1140" y="1541132"/>
            <a:ext cx="9189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Use </a:t>
            </a:r>
            <a:r>
              <a:rPr lang="en-US" sz="2800" b="1" dirty="0"/>
              <a:t>well-chosen songs that can be used to teach 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53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Content Placeholder 8" descr="songs-mined-academics-component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9605" y="457200"/>
            <a:ext cx="10199095" cy="5719763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7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7-12-01 at 7.53.38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822" y="1233592"/>
            <a:ext cx="2886076" cy="17408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Screen Shot 2017-12-01 at 7.55.5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781" y="3354252"/>
            <a:ext cx="3367578" cy="2220804"/>
          </a:xfrm>
          <a:prstGeom prst="rect">
            <a:avLst/>
          </a:prstGeom>
        </p:spPr>
      </p:pic>
      <p:pic>
        <p:nvPicPr>
          <p:cNvPr id="8" name="Picture 7" descr="Screen Shot 2017-12-01 at 7.58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48" y="3354252"/>
            <a:ext cx="2910763" cy="2220804"/>
          </a:xfrm>
          <a:prstGeom prst="rect">
            <a:avLst/>
          </a:prstGeom>
        </p:spPr>
      </p:pic>
      <p:pic>
        <p:nvPicPr>
          <p:cNvPr id="9" name="Picture 8" descr="Screen Shot 2017-12-01 at 8.02.3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59" y="1233592"/>
            <a:ext cx="2156871" cy="1740808"/>
          </a:xfrm>
          <a:prstGeom prst="rect">
            <a:avLst/>
          </a:prstGeom>
        </p:spPr>
      </p:pic>
      <p:pic>
        <p:nvPicPr>
          <p:cNvPr id="10" name="Picture 9" descr="Screen Shot 2017-12-01 at 8.04.39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363" y="1233592"/>
            <a:ext cx="2276637" cy="1743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07298" y="355600"/>
            <a:ext cx="8039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Recipe</a:t>
            </a:r>
            <a:endParaRPr lang="en-US" sz="3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</TotalTime>
  <Words>1646</Words>
  <Application>Microsoft Macintosh PowerPoint</Application>
  <PresentationFormat>Custom</PresentationFormat>
  <Paragraphs>223</Paragraphs>
  <Slides>29</Slides>
  <Notes>24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Teaching Science Through VAPA</vt:lpstr>
      <vt:lpstr>Teaching Science Through VAPA </vt:lpstr>
      <vt:lpstr>Definition of Arts Integration</vt:lpstr>
      <vt:lpstr>Arts integration: What you DON’T need</vt:lpstr>
      <vt:lpstr>Arts integration: What you DO need</vt:lpstr>
      <vt:lpstr>How I stumbled upon VAPA*</vt:lpstr>
      <vt:lpstr>Our Recipe</vt:lpstr>
      <vt:lpstr>Slide 8</vt:lpstr>
      <vt:lpstr>Slide 9</vt:lpstr>
      <vt:lpstr>Theory and Research</vt:lpstr>
      <vt:lpstr>Research on benefits of VAPA</vt:lpstr>
      <vt:lpstr>Slide 12</vt:lpstr>
      <vt:lpstr>Researched Apollo 13, wrote “Apollo 13” song</vt:lpstr>
      <vt:lpstr>Slide 14</vt:lpstr>
      <vt:lpstr>Apollo 13</vt:lpstr>
      <vt:lpstr>Apollo 13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Jon Schwartz’s Rockin’ Teacher Website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Infusing VAPA into Common Core</dc:title>
  <dc:creator>jenni hudson</dc:creator>
  <cp:lastModifiedBy>Jon Schwartz</cp:lastModifiedBy>
  <cp:revision>160</cp:revision>
  <cp:lastPrinted>2017-11-30T12:40:03Z</cp:lastPrinted>
  <dcterms:created xsi:type="dcterms:W3CDTF">2017-12-01T14:35:18Z</dcterms:created>
  <dcterms:modified xsi:type="dcterms:W3CDTF">2017-12-01T17:01:57Z</dcterms:modified>
</cp:coreProperties>
</file>